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0"/>
    <p:restoredTop sz="85290"/>
  </p:normalViewPr>
  <p:slideViewPr>
    <p:cSldViewPr snapToGrid="0" snapToObjects="1">
      <p:cViewPr varScale="1">
        <p:scale>
          <a:sx n="102" d="100"/>
          <a:sy n="102" d="100"/>
        </p:scale>
        <p:origin x="3208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2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%20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d502cd91a8bd4ebe79801161a59edc15719b3d5b/9.%20Applied%20Data%20Science%20Capstone/2.2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d502cd91a8bd4ebe79801161a59edc15719b3d5b/9.%20Applied%20Data%20Science%20Capstone/2.1%20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f522c981c1d91ad56273b79b978c841aad8a5d48/9.%20Applied%20Data%20Science%20Capstone/4.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stCre/IBM-Data-Science-course/blob/352d7a7caeb2dfa5615df2e3f4dad50a83ccc744/9.%20Applied%20Data%20Science%20Capstone/5.%20SpaceX_Machine%20Learning%20Prediction_Part_5_mac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f3a8a40861055866a476b71df15cbce156b6cf10/9.%20Applied%20Data%20Science%20Capstone/1.%20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astCre/IBM-Data-Science-course/blob/96c4e849215bb096bebbb752c9c9eb1c129d26ac/9.%20Applied%20Data%20Science%20Capstone/1.1%20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Gastón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Creci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	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03266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identify missing values in the landing pad column, as well as identify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Afterwards, we explore the launches sites and orbit types of each launch, and find that most of the rockets are launched at CCAFS SLC 40, and to a GTO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outcomes, we identify the successful and unsuccessful launches, and transform their values into numerical Booleans (0/1) for feature engineering.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F3BF2-0520-85D6-2E1E-4513C112A5CB}"/>
              </a:ext>
            </a:extLst>
          </p:cNvPr>
          <p:cNvSpPr txBox="1"/>
          <p:nvPr/>
        </p:nvSpPr>
        <p:spPr>
          <a:xfrm>
            <a:off x="2872989" y="4171547"/>
            <a:ext cx="172601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Identify missing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754D1-0ED8-4637-9315-5910B6FBE497}"/>
              </a:ext>
            </a:extLst>
          </p:cNvPr>
          <p:cNvSpPr txBox="1"/>
          <p:nvPr/>
        </p:nvSpPr>
        <p:spPr>
          <a:xfrm>
            <a:off x="5184260" y="4171547"/>
            <a:ext cx="15062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EDA:</a:t>
            </a:r>
          </a:p>
          <a:p>
            <a:pPr algn="ctr"/>
            <a:r>
              <a:rPr lang="en-US" dirty="0"/>
              <a:t>launch sites and orbits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DAAC-254F-0999-BCF9-EF26016C701C}"/>
              </a:ext>
            </a:extLst>
          </p:cNvPr>
          <p:cNvSpPr txBox="1"/>
          <p:nvPr/>
        </p:nvSpPr>
        <p:spPr>
          <a:xfrm>
            <a:off x="7275791" y="4297345"/>
            <a:ext cx="195816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labels:</a:t>
            </a:r>
          </a:p>
          <a:p>
            <a:pPr algn="ctr"/>
            <a:r>
              <a:rPr lang="en-US" dirty="0"/>
              <a:t>Outcomes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FF60CA1-F536-1D88-7DD0-CFD407D825DD}"/>
              </a:ext>
            </a:extLst>
          </p:cNvPr>
          <p:cNvSpPr/>
          <p:nvPr/>
        </p:nvSpPr>
        <p:spPr>
          <a:xfrm>
            <a:off x="4599008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0AC767F-C1B7-8781-573C-E4175C20F7D9}"/>
              </a:ext>
            </a:extLst>
          </p:cNvPr>
          <p:cNvSpPr/>
          <p:nvPr/>
        </p:nvSpPr>
        <p:spPr>
          <a:xfrm>
            <a:off x="6690539" y="4471629"/>
            <a:ext cx="585252" cy="3231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plotted the following relationships due to their possible correlation with the launch outcome: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mass, launch site,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rate, orbit type, payload mass, and flight number.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1273"/>
            <a:ext cx="9745589" cy="47643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we performed were to obtain: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unique launch sites.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when the first successful landing outcome in a ground pad was archived.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boosters which succeeded in a drone ship and have a payload mass between 4 and 6 tones.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versions that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month names, failure landing outcomes in a drone shup, booster versions and launch sites for the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ranked count of landing outcomes between the data 04/06/2010 and 20/03/2017.</a:t>
            </a:r>
            <a:endParaRPr lang="en-US" dirty="0"/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Folium map centered at NASA Johnson Space Center (NJSC) at Houston, TX. Using the map objects circle and marker, we added a circle around NJSC and the other launch sites within the data set, and a label (marker) displaying the name of the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Within each launch, we added a marker cluster object to show the outcome of the launch (success/failure), indicated by the color in the customized icons.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study the proximity of the launch sites to cities, railways, highways and costal lines by drawing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computing the distance to each item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selecting a launch site or all of them using a dropdown menu, we made a dashboard displaying: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total success launches corresponding to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with success rate specialized to a specific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Additionally, we plot the successes and failures for the different booster version categories, as a function of the payload mass, which range is controlled by a slider.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studying these plots, we can study the optimum site launch, booster category version and payload mass in order to have a successful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36901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identify the target variable as class, this is, the outcome of the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standardizing the data, we split it into train and test data, with the test size being a 20% of the total.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Then, we performed a grid search to look for the best parameters for: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evaluated their scores via: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train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on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matric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1D21645-4462-D421-F965-5F88C9E6B5E6}"/>
              </a:ext>
            </a:extLst>
          </p:cNvPr>
          <p:cNvSpPr txBox="1">
            <a:spLocks/>
          </p:cNvSpPr>
          <p:nvPr/>
        </p:nvSpPr>
        <p:spPr>
          <a:xfrm>
            <a:off x="6027811" y="3060995"/>
            <a:ext cx="9745589" cy="65167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1130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retrieved via SpaceX API and web scraping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stored as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cleaned and specialized to the Falcon 9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separated into numerical and categorical columns and classified according to the mission outcomes.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collected via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API: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HTML response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parsed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launching the SpaceX API, we extract the IDs of the rocket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the IDs to extract the properties of each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build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data and filter the Falcon 9 launches.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48436-5A6D-36A5-C073-F8C0064B8F2E}"/>
              </a:ext>
            </a:extLst>
          </p:cNvPr>
          <p:cNvSpPr txBox="1"/>
          <p:nvPr/>
        </p:nvSpPr>
        <p:spPr>
          <a:xfrm>
            <a:off x="6027811" y="1963626"/>
            <a:ext cx="209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Launch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A1920-DDB9-E991-EE30-70D46BEFDC87}"/>
              </a:ext>
            </a:extLst>
          </p:cNvPr>
          <p:cNvSpPr txBox="1"/>
          <p:nvPr/>
        </p:nvSpPr>
        <p:spPr>
          <a:xfrm>
            <a:off x="6533949" y="2422329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78304-A3D7-D642-EE3B-F237CAC59538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 response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DC570-9B05-066B-D608-D3FB29C8C5C2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with IDs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0BACE7-42E0-CC30-FA03-3643A0756717}"/>
              </a:ext>
            </a:extLst>
          </p:cNvPr>
          <p:cNvSpPr txBox="1"/>
          <p:nvPr/>
        </p:nvSpPr>
        <p:spPr>
          <a:xfrm>
            <a:off x="6533948" y="3379037"/>
            <a:ext cx="3902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API and IDs to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</a:t>
            </a:r>
          </a:p>
          <a:p>
            <a:pPr marL="285750" indent="-285750">
              <a:buFontTx/>
              <a:buChar char="-"/>
            </a:pPr>
            <a:r>
              <a:rPr lang="en-US" dirty="0"/>
              <a:t>Core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DA3B2-5E74-40AF-FA7B-88A20160C3A9}"/>
              </a:ext>
            </a:extLst>
          </p:cNvPr>
          <p:cNvSpPr txBox="1"/>
          <p:nvPr/>
        </p:nvSpPr>
        <p:spPr>
          <a:xfrm>
            <a:off x="6533948" y="5074409"/>
            <a:ext cx="3564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Falcon 9 launches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ADBBE459-DFD4-CA83-C28A-8BBFF5D385BE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6282230" y="2355275"/>
            <a:ext cx="274037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C34F2B8-F3A5-32DD-7089-68C181231A2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CCE6038-5210-040C-F7D5-A43DC3CDD9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43575" y="3700373"/>
            <a:ext cx="2951343" cy="229404"/>
          </a:xfrm>
          <a:prstGeom prst="bentConnector3">
            <a:avLst>
              <a:gd name="adj1" fmla="val 1000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784E477-9F31-9949-7810-2D4CACE30D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CEB916-121F-712B-3B3E-F01E7FC5FDEE}"/>
              </a:ext>
            </a:extLst>
          </p:cNvPr>
          <p:cNvCxnSpPr>
            <a:endCxn id="9" idx="1"/>
          </p:cNvCxnSpPr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Wikipedia page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 the html and extract the relevant columns.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file can be found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0B6F5-B77B-2E7B-9408-B68332222B32}"/>
              </a:ext>
            </a:extLst>
          </p:cNvPr>
          <p:cNvSpPr txBox="1"/>
          <p:nvPr/>
        </p:nvSpPr>
        <p:spPr>
          <a:xfrm>
            <a:off x="6533948" y="2422329"/>
            <a:ext cx="419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GET request from Falcon 9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EB4C0-E7CD-7A19-EC47-33395D57F239}"/>
              </a:ext>
            </a:extLst>
          </p:cNvPr>
          <p:cNvSpPr txBox="1"/>
          <p:nvPr/>
        </p:nvSpPr>
        <p:spPr>
          <a:xfrm>
            <a:off x="7101306" y="2804554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response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9F77A-75B6-DEA4-7F3F-955703EEF2F4}"/>
              </a:ext>
            </a:extLst>
          </p:cNvPr>
          <p:cNvSpPr txBox="1"/>
          <p:nvPr/>
        </p:nvSpPr>
        <p:spPr>
          <a:xfrm>
            <a:off x="6533948" y="3379037"/>
            <a:ext cx="3902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html code to select tables, parse and extract:</a:t>
            </a:r>
          </a:p>
          <a:p>
            <a:pPr marL="285750" indent="-285750">
              <a:buFontTx/>
              <a:buChar char="-"/>
            </a:pPr>
            <a:r>
              <a:rPr lang="en-US" dirty="0"/>
              <a:t>Flight No	- Orbit</a:t>
            </a:r>
          </a:p>
          <a:p>
            <a:pPr marL="285750" indent="-285750">
              <a:buFontTx/>
              <a:buChar char="-"/>
            </a:pPr>
            <a:r>
              <a:rPr lang="en-US" dirty="0"/>
              <a:t>Launch Site	- Customer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	- Launch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Payload mass 	- Booster Version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Booster landing outcome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Date 		- Time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127E1210-5D2F-0C06-C949-113E815E8ECF}"/>
              </a:ext>
            </a:extLst>
          </p:cNvPr>
          <p:cNvCxnSpPr>
            <a:cxnSpLocks/>
            <a:endCxn id="5" idx="1"/>
          </p:cNvCxnSpPr>
          <p:nvPr/>
        </p:nvCxnSpPr>
        <p:spPr>
          <a:xfrm rot="16200000" flipH="1">
            <a:off x="6282228" y="2355275"/>
            <a:ext cx="274038" cy="2294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EA0A528-8E3B-F577-F8FA-EDC616BCA7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08975" y="2815634"/>
            <a:ext cx="1220544" cy="229401"/>
          </a:xfrm>
          <a:prstGeom prst="bentConnector3">
            <a:avLst>
              <a:gd name="adj1" fmla="val 996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FF3694B9-7F8B-BE39-DD9E-69A5B68136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740072" y="2778144"/>
            <a:ext cx="361234" cy="211076"/>
          </a:xfrm>
          <a:prstGeom prst="bentConnector3">
            <a:avLst>
              <a:gd name="adj1" fmla="val 10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BD26F8-0622-2257-4617-D5D1A17C0FF8}"/>
              </a:ext>
            </a:extLst>
          </p:cNvPr>
          <p:cNvCxnSpPr/>
          <p:nvPr/>
        </p:nvCxnSpPr>
        <p:spPr>
          <a:xfrm>
            <a:off x="8613807" y="3008805"/>
            <a:ext cx="326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E8A37E-261E-3CE2-1D8F-2163EC9A67D4}"/>
              </a:ext>
            </a:extLst>
          </p:cNvPr>
          <p:cNvSpPr txBox="1"/>
          <p:nvPr/>
        </p:nvSpPr>
        <p:spPr>
          <a:xfrm>
            <a:off x="6027811" y="1963625"/>
            <a:ext cx="17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266EF2-AC63-1493-BA55-F208CCFC1380}"/>
              </a:ext>
            </a:extLst>
          </p:cNvPr>
          <p:cNvSpPr txBox="1"/>
          <p:nvPr/>
        </p:nvSpPr>
        <p:spPr>
          <a:xfrm>
            <a:off x="8940124" y="2824139"/>
            <a:ext cx="21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BeautifulSoup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5852</TotalTime>
  <Words>1846</Words>
  <Application>Microsoft Macintosh PowerPoint</Application>
  <PresentationFormat>Widescreen</PresentationFormat>
  <Paragraphs>300</Paragraphs>
  <Slides>47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Creci Keinbaum, G.F. (Gastón)</cp:lastModifiedBy>
  <cp:revision>211</cp:revision>
  <dcterms:created xsi:type="dcterms:W3CDTF">2021-04-29T18:58:34Z</dcterms:created>
  <dcterms:modified xsi:type="dcterms:W3CDTF">2025-03-11T10:00:59Z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